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88" r:id="rId3"/>
    <p:sldId id="412" r:id="rId4"/>
    <p:sldId id="296" r:id="rId5"/>
    <p:sldId id="385" r:id="rId6"/>
    <p:sldId id="439" r:id="rId7"/>
    <p:sldId id="429" r:id="rId8"/>
    <p:sldId id="297" r:id="rId9"/>
    <p:sldId id="442" r:id="rId10"/>
    <p:sldId id="443" r:id="rId11"/>
    <p:sldId id="440" r:id="rId12"/>
    <p:sldId id="444" r:id="rId13"/>
    <p:sldId id="445" r:id="rId14"/>
    <p:sldId id="446" r:id="rId15"/>
    <p:sldId id="448" r:id="rId16"/>
    <p:sldId id="441" r:id="rId17"/>
    <p:sldId id="449" r:id="rId18"/>
    <p:sldId id="450" r:id="rId19"/>
    <p:sldId id="299" r:id="rId20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779"/>
    <a:srgbClr val="E94848"/>
    <a:srgbClr val="EEECE1"/>
    <a:srgbClr val="A5CB52"/>
    <a:srgbClr val="F2F2F2"/>
    <a:srgbClr val="30B8D8"/>
    <a:srgbClr val="00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5" autoAdjust="0"/>
    <p:restoredTop sz="99755" autoAdjust="0"/>
  </p:normalViewPr>
  <p:slideViewPr>
    <p:cSldViewPr showGuides="1">
      <p:cViewPr varScale="1">
        <p:scale>
          <a:sx n="218" d="100"/>
          <a:sy n="218" d="100"/>
        </p:scale>
        <p:origin x="420" y="132"/>
      </p:cViewPr>
      <p:guideLst>
        <p:guide orient="horz" pos="162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4D4F-0E9C-4E20-8456-E7D024E17572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7E8F4-36F5-42F3-8BF8-DD642CEEF7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9144000" cy="527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-1" fmla="*/ 0 w 416623"/>
              <a:gd name="connsiteY0-2" fmla="*/ 416623 h 416623"/>
              <a:gd name="connsiteX1-3" fmla="*/ 416623 w 416623"/>
              <a:gd name="connsiteY1-4" fmla="*/ 0 h 416623"/>
              <a:gd name="connsiteX2-5" fmla="*/ 416623 w 416623"/>
              <a:gd name="connsiteY2-6" fmla="*/ 416623 h 416623"/>
              <a:gd name="connsiteX3-7" fmla="*/ 0 w 416623"/>
              <a:gd name="connsiteY3-8" fmla="*/ 416623 h 416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-1" fmla="*/ 0 w 416623"/>
              <a:gd name="connsiteY0-2" fmla="*/ 416623 h 416623"/>
              <a:gd name="connsiteX1-3" fmla="*/ 416623 w 416623"/>
              <a:gd name="connsiteY1-4" fmla="*/ 0 h 416623"/>
              <a:gd name="connsiteX2-5" fmla="*/ 416623 w 416623"/>
              <a:gd name="connsiteY2-6" fmla="*/ 416623 h 416623"/>
              <a:gd name="connsiteX3-7" fmla="*/ 0 w 416623"/>
              <a:gd name="connsiteY3-8" fmla="*/ 416623 h 416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-1" fmla="*/ 0 w 416623"/>
              <a:gd name="connsiteY0-2" fmla="*/ 416623 h 416623"/>
              <a:gd name="connsiteX1-3" fmla="*/ 416623 w 416623"/>
              <a:gd name="connsiteY1-4" fmla="*/ 0 h 416623"/>
              <a:gd name="connsiteX2-5" fmla="*/ 416623 w 416623"/>
              <a:gd name="connsiteY2-6" fmla="*/ 416623 h 416623"/>
              <a:gd name="connsiteX3-7" fmla="*/ 0 w 416623"/>
              <a:gd name="connsiteY3-8" fmla="*/ 416623 h 416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-1" fmla="*/ 0 w 416623"/>
              <a:gd name="connsiteY0-2" fmla="*/ 416623 h 416623"/>
              <a:gd name="connsiteX1-3" fmla="*/ 416623 w 416623"/>
              <a:gd name="connsiteY1-4" fmla="*/ 0 h 416623"/>
              <a:gd name="connsiteX2-5" fmla="*/ 416623 w 416623"/>
              <a:gd name="connsiteY2-6" fmla="*/ 416623 h 416623"/>
              <a:gd name="connsiteX3-7" fmla="*/ 0 w 416623"/>
              <a:gd name="connsiteY3-8" fmla="*/ 416623 h 416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2ADA-4250-4FCF-A651-0F312BFFC3F1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950112" y="-552328"/>
            <a:ext cx="3197376" cy="15986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7845" y="1968500"/>
            <a:ext cx="57435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校园快递小车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                                      </a:t>
            </a:r>
            <a:r>
              <a:rPr lang="en-US" altLang="zh-CN" b="1" dirty="0"/>
              <a:t>-</a:t>
            </a:r>
            <a:r>
              <a:rPr lang="zh-CN" altLang="en-US" b="1" dirty="0"/>
              <a:t>项目期末答辩</a:t>
            </a:r>
          </a:p>
        </p:txBody>
      </p:sp>
      <p:sp>
        <p:nvSpPr>
          <p:cNvPr id="2" name="TextBox 4"/>
          <p:cNvSpPr txBox="1"/>
          <p:nvPr/>
        </p:nvSpPr>
        <p:spPr>
          <a:xfrm>
            <a:off x="1823029" y="3079354"/>
            <a:ext cx="552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2054321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陈亮奇	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2052844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曹晓慈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5285"/>
                            </p:stCondLst>
                            <p:childTnLst>
                              <p:par>
                                <p:cTn id="31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123478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机器人建模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94" y="8379143"/>
            <a:ext cx="442773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4427984" y="1862137"/>
            <a:ext cx="5903640" cy="24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8" y="1275606"/>
            <a:ext cx="2153096" cy="25922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99992" y="1059582"/>
            <a:ext cx="381642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effectLst/>
              </a:rPr>
              <a:t>    车身整体尺寸为</a:t>
            </a:r>
            <a:r>
              <a:rPr lang="en-US" altLang="zh-CN" sz="1200" dirty="0">
                <a:effectLst/>
              </a:rPr>
              <a:t>0.59m×0.40m×0.64m</a:t>
            </a:r>
            <a:r>
              <a:rPr lang="zh-CN" altLang="en-US" sz="1200" dirty="0">
                <a:effectLst/>
              </a:rPr>
              <a:t>（长宽高），搭建车身时采用模块化设计，主要分为车身、机械臂两部分。车身主要由</a:t>
            </a:r>
            <a:r>
              <a:rPr lang="en-US" altLang="zh-CN" sz="1200" dirty="0">
                <a:effectLst/>
              </a:rPr>
              <a:t>Transform</a:t>
            </a:r>
            <a:r>
              <a:rPr lang="zh-CN" altLang="en-US" sz="1200" dirty="0">
                <a:effectLst/>
              </a:rPr>
              <a:t>、</a:t>
            </a:r>
            <a:r>
              <a:rPr lang="en-US" altLang="zh-CN" sz="1200" dirty="0">
                <a:effectLst/>
              </a:rPr>
              <a:t>Shape</a:t>
            </a:r>
            <a:r>
              <a:rPr lang="zh-CN" altLang="en-US" sz="1200" dirty="0">
                <a:effectLst/>
              </a:rPr>
              <a:t>嵌套而成，主要利用到的几何体包括</a:t>
            </a:r>
            <a:r>
              <a:rPr lang="en-US" altLang="zh-CN" sz="1200" dirty="0">
                <a:effectLst/>
              </a:rPr>
              <a:t>Cylinder</a:t>
            </a:r>
            <a:r>
              <a:rPr lang="zh-CN" altLang="en-US" sz="1200" dirty="0">
                <a:effectLst/>
              </a:rPr>
              <a:t>、</a:t>
            </a:r>
            <a:r>
              <a:rPr lang="en-US" altLang="zh-CN" sz="1200" dirty="0">
                <a:effectLst/>
              </a:rPr>
              <a:t>Box</a:t>
            </a:r>
            <a:r>
              <a:rPr lang="zh-CN" altLang="en-US" sz="1200" dirty="0">
                <a:effectLst/>
              </a:rPr>
              <a:t>等；机械臂主要是在</a:t>
            </a:r>
            <a:r>
              <a:rPr lang="en-US" altLang="zh-CN" sz="1200" dirty="0">
                <a:effectLst/>
              </a:rPr>
              <a:t>Pioneer3</a:t>
            </a:r>
            <a:r>
              <a:rPr lang="zh-CN" altLang="en-US" sz="1200" dirty="0">
                <a:effectLst/>
              </a:rPr>
              <a:t>所配置的机械臂的基础上进行适当改造，包括尺寸、电机扭矩及直线电机伸展长度等，同时在机械臂的抓手增加了一对力传感器，以实现对物品抓取力度的精准控制；</a:t>
            </a:r>
            <a:endParaRPr lang="en-US" altLang="zh-CN" sz="1200" dirty="0">
              <a:effectLst/>
            </a:endParaRPr>
          </a:p>
          <a:p>
            <a:r>
              <a:rPr lang="zh-CN" altLang="en-US" sz="1200" dirty="0">
                <a:effectLst/>
              </a:rPr>
              <a:t>   机器人配置的摄像头分辨率为</a:t>
            </a:r>
            <a:r>
              <a:rPr lang="en-US" altLang="zh-CN" sz="1200" dirty="0">
                <a:effectLst/>
              </a:rPr>
              <a:t>256*128</a:t>
            </a:r>
            <a:r>
              <a:rPr lang="zh-CN" altLang="en-US" sz="1200" dirty="0">
                <a:effectLst/>
              </a:rPr>
              <a:t>，视角</a:t>
            </a:r>
            <a:r>
              <a:rPr lang="en-US" altLang="zh-CN" sz="1200" dirty="0">
                <a:effectLst/>
              </a:rPr>
              <a:t>1.8</a:t>
            </a:r>
            <a:r>
              <a:rPr lang="zh-CN" altLang="en-US" sz="1200" dirty="0">
                <a:effectLst/>
              </a:rPr>
              <a:t>，配备</a:t>
            </a:r>
            <a:r>
              <a:rPr lang="en-US" altLang="zh-CN" sz="1200" dirty="0" err="1">
                <a:effectLst/>
              </a:rPr>
              <a:t>Webots</a:t>
            </a:r>
            <a:r>
              <a:rPr lang="zh-CN" altLang="en-US" sz="1200" dirty="0">
                <a:effectLst/>
              </a:rPr>
              <a:t>自带的</a:t>
            </a:r>
            <a:r>
              <a:rPr lang="en-US" altLang="zh-CN" sz="1200" dirty="0">
                <a:effectLst/>
              </a:rPr>
              <a:t>Recognition API</a:t>
            </a:r>
            <a:r>
              <a:rPr lang="zh-CN" altLang="en-US" sz="1200" dirty="0">
                <a:effectLst/>
              </a:rPr>
              <a:t>，一定程度上减少了物品识别的难度，使仿真专注于整体软件功能的开发，体现了离线编程的优势；</a:t>
            </a:r>
          </a:p>
          <a:p>
            <a:r>
              <a:rPr lang="zh-CN" altLang="en-US" sz="1200" dirty="0">
                <a:effectLst/>
              </a:rPr>
              <a:t>   为了实现更精确的物理仿真，我们还对机械臂抓手、麦轮的摩擦力参数进行了设置，以保证机器人能够在当前环境保持正常的运动；此外，还设置了合适的车身重量，以保证车辆的运动性能更加优越、抓取稳定性更好。</a:t>
            </a:r>
          </a:p>
          <a:p>
            <a:endParaRPr lang="en-US" altLang="zh-CN" sz="1200" dirty="0">
              <a:effectLst/>
            </a:endParaRPr>
          </a:p>
          <a:p>
            <a:endParaRPr lang="zh-CN" altLang="en-US" sz="1200" dirty="0">
              <a:effectLst/>
            </a:endParaRPr>
          </a:p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4" y="1578231"/>
            <a:ext cx="1992710" cy="2340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核心设计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600" cy="773822"/>
            <a:chOff x="550069" y="1100038"/>
            <a:chExt cx="710600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5913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/>
          <p:cNvSpPr txBox="1"/>
          <p:nvPr/>
        </p:nvSpPr>
        <p:spPr>
          <a:xfrm>
            <a:off x="3574008" y="2606661"/>
            <a:ext cx="2870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123478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核心设计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94" y="8379143"/>
            <a:ext cx="442773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4427984" y="1862137"/>
            <a:ext cx="5903640" cy="24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582515"/>
            <a:ext cx="3312367" cy="37707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19872" y="4443957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状态机设计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123478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94" y="8379143"/>
            <a:ext cx="442773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4427984" y="1862137"/>
            <a:ext cx="5903640" cy="24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3297" y="90403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空货架识别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291830"/>
            <a:ext cx="3744416" cy="15373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315" y="1264920"/>
            <a:ext cx="39223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i="0" dirty="0">
                <a:effectLst/>
                <a:latin typeface="Menlo"/>
              </a:rPr>
              <a:t>    选定车体后侧摄像头，调用 </a:t>
            </a:r>
            <a:r>
              <a:rPr lang="en-US" altLang="zh-CN" sz="1400" b="0" i="0" dirty="0">
                <a:effectLst/>
                <a:latin typeface="Menlo"/>
              </a:rPr>
              <a:t>API </a:t>
            </a:r>
            <a:r>
              <a:rPr lang="zh-CN" altLang="en-US" sz="1400" b="0" i="0" dirty="0">
                <a:effectLst/>
                <a:latin typeface="Menlo"/>
              </a:rPr>
              <a:t>识别货物，根据货架大小计算货架上货物的位置更新存入数组。具体来说，每格货架的宽度为 </a:t>
            </a:r>
            <a:r>
              <a:rPr lang="en-US" altLang="zh-CN" sz="1400" b="0" i="0" dirty="0">
                <a:effectLst/>
                <a:latin typeface="Menlo"/>
              </a:rPr>
              <a:t>0.25</a:t>
            </a:r>
            <a:r>
              <a:rPr lang="zh-CN" altLang="en-US" sz="1400" b="0" i="0" dirty="0">
                <a:effectLst/>
                <a:latin typeface="Menlo"/>
              </a:rPr>
              <a:t>，给机器人设置的定点位于货架水平方向中间，因此可以由检测到的货物与摄像头的相对位置，来判断货物位于哪一列货架。为高矮两种货架高度设置不同的阈值后，也可以根据纵向的相对位置来判断货物位于哪一层。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5004048" y="88549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寻找货物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32040" y="1265196"/>
            <a:ext cx="3401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i="0" dirty="0">
                <a:effectLst/>
                <a:latin typeface="Menlo"/>
              </a:rPr>
              <a:t>   选定车体前侧摄像头，给定物品名 </a:t>
            </a:r>
            <a:r>
              <a:rPr lang="en-US" altLang="zh-CN" sz="1400" b="0" i="0" dirty="0" err="1">
                <a:effectLst/>
                <a:latin typeface="Menlo"/>
              </a:rPr>
              <a:t>good_name</a:t>
            </a:r>
            <a:r>
              <a:rPr lang="zh-CN" altLang="en-US" sz="1400" b="0" i="0" dirty="0">
                <a:effectLst/>
                <a:latin typeface="Menlo"/>
              </a:rPr>
              <a:t>，货物 </a:t>
            </a:r>
            <a:r>
              <a:rPr lang="en-US" altLang="zh-CN" sz="1400" b="0" i="0" dirty="0">
                <a:effectLst/>
                <a:latin typeface="Menlo"/>
              </a:rPr>
              <a:t>ID </a:t>
            </a:r>
            <a:r>
              <a:rPr lang="zh-CN" altLang="en-US" sz="1400" b="0" i="0" dirty="0">
                <a:effectLst/>
                <a:latin typeface="Menlo"/>
              </a:rPr>
              <a:t>号 </a:t>
            </a:r>
            <a:r>
              <a:rPr lang="en-US" altLang="zh-CN" sz="1400" b="0" i="0" dirty="0" err="1">
                <a:effectLst/>
                <a:latin typeface="Menlo"/>
              </a:rPr>
              <a:t>item_grasped_id</a:t>
            </a:r>
            <a:r>
              <a:rPr lang="zh-CN" altLang="en-US" sz="1400" b="0" i="0" dirty="0">
                <a:effectLst/>
                <a:latin typeface="Menlo"/>
              </a:rPr>
              <a:t>，通过调用 </a:t>
            </a:r>
            <a:r>
              <a:rPr lang="en-US" altLang="zh-CN" sz="1400" b="0" i="0" dirty="0">
                <a:effectLst/>
                <a:latin typeface="Menlo"/>
              </a:rPr>
              <a:t>API </a:t>
            </a:r>
            <a:r>
              <a:rPr lang="zh-CN" altLang="en-US" sz="1400" b="0" i="0" dirty="0">
                <a:effectLst/>
                <a:latin typeface="Menlo"/>
              </a:rPr>
              <a:t>识别并判断视野中货物信息（包括 </a:t>
            </a:r>
            <a:r>
              <a:rPr lang="en-US" altLang="zh-CN" sz="1400" b="0" i="0" dirty="0">
                <a:effectLst/>
                <a:latin typeface="Menlo"/>
              </a:rPr>
              <a:t>ID</a:t>
            </a:r>
            <a:r>
              <a:rPr lang="zh-CN" altLang="en-US" sz="1400" b="0" i="0" dirty="0">
                <a:effectLst/>
                <a:latin typeface="Menlo"/>
              </a:rPr>
              <a:t>、尺寸等），返回是否找到待存放货物的 </a:t>
            </a:r>
            <a:r>
              <a:rPr lang="en-US" altLang="zh-CN" sz="1400" b="0" i="0" dirty="0">
                <a:effectLst/>
                <a:latin typeface="Menlo"/>
              </a:rPr>
              <a:t>bool </a:t>
            </a:r>
            <a:r>
              <a:rPr lang="zh-CN" altLang="en-US" sz="1400" b="0" i="0" dirty="0">
                <a:effectLst/>
                <a:latin typeface="Menlo"/>
              </a:rPr>
              <a:t>类型变量。考虑到机械臂的抓取能力，寻找的过程中滤除了距离机器人过远的货物，只考虑当前面对的货仓区域。</a:t>
            </a:r>
            <a:endParaRPr lang="zh-CN" altLang="en-US" sz="1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3" y="3100784"/>
            <a:ext cx="3215841" cy="1735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123478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94" y="8379143"/>
            <a:ext cx="442773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4427984" y="1862137"/>
            <a:ext cx="5903640" cy="24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3297" y="90403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货品的对准及抓取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3297" y="1284902"/>
            <a:ext cx="3672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i="0" dirty="0">
                <a:solidFill>
                  <a:srgbClr val="444444"/>
                </a:solidFill>
                <a:effectLst/>
                <a:latin typeface="Menlo"/>
              </a:rPr>
              <a:t>  利用车体前侧摄像头，传入给定的货物 来锁定摄像头目标，将抓取货物分为调整位置、抓</a:t>
            </a:r>
            <a:r>
              <a:rPr lang="zh-CN" altLang="en-US" sz="1400" dirty="0">
                <a:solidFill>
                  <a:srgbClr val="444444"/>
                </a:solidFill>
                <a:latin typeface="Menlo"/>
              </a:rPr>
              <a:t>和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Menlo"/>
              </a:rPr>
              <a:t>举三个步骤。首先针对不同货物的大小计算一个最合适的抓取位置，然后根据摄像头返回的物体大小粗略地计算手抓的位置，此时激活力传感器，不断收紧抓手直到力传感器达到阈值，表示已经抓紧物体，最后抬升物体达到指定高度，完成抓取功能。</a:t>
            </a: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50" y="3219822"/>
            <a:ext cx="4745782" cy="17644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131590"/>
            <a:ext cx="4427730" cy="2910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123478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94" y="8379143"/>
            <a:ext cx="442773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4427984" y="1862137"/>
            <a:ext cx="5903640" cy="24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3297" y="79653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小车移动控制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3276" y="1419622"/>
            <a:ext cx="41887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ffectLst/>
              </a:rPr>
              <a:t>   因为在对于机器人的建模设计中参考了官方示例中“</a:t>
            </a:r>
            <a:r>
              <a:rPr lang="en-US" altLang="zh-CN" sz="1400" dirty="0">
                <a:effectLst/>
              </a:rPr>
              <a:t>KUKA </a:t>
            </a:r>
            <a:r>
              <a:rPr lang="en-US" altLang="zh-CN" sz="1400" dirty="0" err="1">
                <a:effectLst/>
              </a:rPr>
              <a:t>youBot</a:t>
            </a:r>
            <a:r>
              <a:rPr lang="en-US" altLang="zh-CN" sz="1400" dirty="0">
                <a:effectLst/>
              </a:rPr>
              <a:t>”</a:t>
            </a:r>
            <a:r>
              <a:rPr lang="zh-CN" altLang="en-US" sz="1400" dirty="0">
                <a:effectLst/>
              </a:rPr>
              <a:t>，将其麦克纳姆轮的模型封装成</a:t>
            </a:r>
            <a:r>
              <a:rPr lang="en-US" altLang="zh-CN" sz="1400" dirty="0">
                <a:effectLst/>
              </a:rPr>
              <a:t>PROTO</a:t>
            </a:r>
            <a:r>
              <a:rPr lang="zh-CN" altLang="en-US" sz="1400" dirty="0">
                <a:effectLst/>
              </a:rPr>
              <a:t>节点并以其为基础搭建了机器人的底盘，因此在处理机器人的移动中我们也基本沿用了</a:t>
            </a:r>
            <a:r>
              <a:rPr lang="en-US" altLang="zh-CN" sz="1400" dirty="0">
                <a:effectLst/>
              </a:rPr>
              <a:t>KUKA </a:t>
            </a:r>
            <a:r>
              <a:rPr lang="en-US" altLang="zh-CN" sz="1400" dirty="0" err="1">
                <a:effectLst/>
              </a:rPr>
              <a:t>youBot</a:t>
            </a:r>
            <a:r>
              <a:rPr lang="zh-CN" altLang="en-US" sz="1400" dirty="0">
                <a:effectLst/>
              </a:rPr>
              <a:t>的移动实现。在开源的代码中，因考虑到机器人的运动除了旋转外还有平移，针对该机器人采用了齐次变换矩阵将旋转和平移进行统一。针对麦克纳姆轮，其实现转向主要是通过改变每个轮子的转速和方向来实现。例如，如果机器人向前移动，那么需要使所有麦克纳姆轮以相同的速度和方向旋转。如果想让机器人向左移动，那么您需要使右侧的麦克纳姆轮向前旋转，而左侧的麦克纳姆轮向后旋转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1059582"/>
            <a:ext cx="4677248" cy="3462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项目演示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600" cy="773822"/>
            <a:chOff x="550069" y="1100038"/>
            <a:chExt cx="710600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5913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/>
          <p:cNvSpPr txBox="1"/>
          <p:nvPr/>
        </p:nvSpPr>
        <p:spPr>
          <a:xfrm>
            <a:off x="3574008" y="2606661"/>
            <a:ext cx="2870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总结和期望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/>
          <p:cNvSpPr txBox="1"/>
          <p:nvPr/>
        </p:nvSpPr>
        <p:spPr>
          <a:xfrm>
            <a:off x="3574008" y="2606661"/>
            <a:ext cx="2870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123478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总结和期望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94" y="8379143"/>
            <a:ext cx="442773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4427984" y="1862137"/>
            <a:ext cx="5903640" cy="24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3276" y="1419622"/>
            <a:ext cx="4188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ffectLst/>
              </a:rPr>
              <a:t> 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3260" y="915670"/>
            <a:ext cx="7363460" cy="167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总结：</a:t>
            </a:r>
          </a:p>
          <a:p>
            <a:endParaRPr lang="en-US" altLang="zh-CN" dirty="0"/>
          </a:p>
          <a:p>
            <a:r>
              <a:rPr lang="en-US" altLang="zh-CN" sz="1400" dirty="0">
                <a:solidFill>
                  <a:srgbClr val="444444"/>
                </a:solidFill>
                <a:latin typeface="Menlo"/>
              </a:rPr>
              <a:t>1.</a:t>
            </a:r>
            <a:r>
              <a:rPr lang="zh-CN" altLang="en-US" sz="1400" dirty="0">
                <a:solidFill>
                  <a:srgbClr val="444444"/>
                </a:solidFill>
                <a:latin typeface="Menlo"/>
              </a:rPr>
              <a:t>模块化和状态机设计</a:t>
            </a:r>
            <a:br>
              <a:rPr lang="zh-CN" altLang="en-US" sz="1400" b="0" i="0" dirty="0">
                <a:solidFill>
                  <a:srgbClr val="444444"/>
                </a:solidFill>
                <a:effectLst/>
                <a:latin typeface="Menlo"/>
              </a:rPr>
            </a:br>
            <a:r>
              <a:rPr lang="en-US" altLang="zh-CN" sz="1400" dirty="0">
                <a:solidFill>
                  <a:srgbClr val="444444"/>
                </a:solidFill>
                <a:latin typeface="Menlo"/>
              </a:rPr>
              <a:t>2.</a:t>
            </a:r>
            <a:r>
              <a:rPr lang="zh-CN" altLang="en-US" sz="1400" dirty="0">
                <a:solidFill>
                  <a:srgbClr val="444444"/>
                </a:solidFill>
                <a:latin typeface="Menlo"/>
              </a:rPr>
              <a:t>及时选择了合适的编程语言</a:t>
            </a:r>
            <a:endParaRPr lang="en-US" altLang="zh-CN" sz="1400" dirty="0">
              <a:solidFill>
                <a:srgbClr val="444444"/>
              </a:solidFill>
              <a:latin typeface="Menlo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Menlo"/>
              </a:rPr>
              <a:t>3.</a:t>
            </a:r>
            <a:r>
              <a:rPr lang="zh-CN" altLang="en-US" sz="1400" dirty="0">
                <a:solidFill>
                  <a:srgbClr val="444444"/>
                </a:solidFill>
                <a:latin typeface="Menlo"/>
              </a:rPr>
              <a:t>复用</a:t>
            </a:r>
            <a:r>
              <a:rPr lang="en-US" altLang="zh-CN" sz="1400" dirty="0">
                <a:solidFill>
                  <a:srgbClr val="444444"/>
                </a:solidFill>
                <a:latin typeface="Menlo"/>
              </a:rPr>
              <a:t>:</a:t>
            </a:r>
            <a:r>
              <a:rPr lang="zh-CN" altLang="en-US" sz="1400" dirty="0">
                <a:solidFill>
                  <a:srgbClr val="444444"/>
                </a:solidFill>
                <a:latin typeface="Menlo"/>
              </a:rPr>
              <a:t>在本项目中，我们对官方示例提供的一些模型和源码进行了大量的复用，通过这些给我们大大减小了工作量。</a:t>
            </a:r>
            <a:endParaRPr lang="en-US" altLang="zh-CN" sz="1400" dirty="0">
              <a:solidFill>
                <a:srgbClr val="444444"/>
              </a:solidFill>
              <a:latin typeface="Menlo"/>
            </a:endParaRPr>
          </a:p>
          <a:p>
            <a:endParaRPr lang="en-US" altLang="zh-CN" sz="1100" dirty="0"/>
          </a:p>
        </p:txBody>
      </p:sp>
      <p:sp>
        <p:nvSpPr>
          <p:cNvPr id="8" name="文本框 7"/>
          <p:cNvSpPr txBox="1"/>
          <p:nvPr/>
        </p:nvSpPr>
        <p:spPr>
          <a:xfrm>
            <a:off x="755587" y="278739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期望：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1845" y="3352165"/>
            <a:ext cx="7186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4444"/>
                </a:solidFill>
                <a:latin typeface="Menlo"/>
              </a:rPr>
              <a:t>1.</a:t>
            </a:r>
            <a:r>
              <a:rPr lang="zh-CN" altLang="en-US" sz="1400" dirty="0">
                <a:solidFill>
                  <a:srgbClr val="444444"/>
                </a:solidFill>
                <a:latin typeface="Menlo"/>
              </a:rPr>
              <a:t>由于开发时间有限，因此我们的开发场景并不完整，缺少了对于小车抓取货物后到快递柜这中间的场景建模。</a:t>
            </a:r>
            <a:endParaRPr lang="en-US" altLang="zh-CN" sz="1400" dirty="0">
              <a:solidFill>
                <a:srgbClr val="444444"/>
              </a:solidFill>
              <a:latin typeface="Menlo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Menlo"/>
              </a:rPr>
              <a:t>2.</a:t>
            </a:r>
            <a:r>
              <a:rPr lang="zh-CN" altLang="en-US" sz="1400" dirty="0">
                <a:solidFill>
                  <a:srgbClr val="444444"/>
                </a:solidFill>
                <a:latin typeface="Menlo"/>
              </a:rPr>
              <a:t>对于情景间的交互局限性比较强，后续应该将应用更加普遍化。</a:t>
            </a:r>
          </a:p>
          <a:p>
            <a:r>
              <a:rPr lang="en-US" altLang="zh-CN" sz="1400" dirty="0">
                <a:solidFill>
                  <a:srgbClr val="444444"/>
                </a:solidFill>
                <a:latin typeface="Menlo"/>
              </a:rPr>
              <a:t>3.</a:t>
            </a:r>
            <a:r>
              <a:rPr lang="zh-CN" altLang="en-US" sz="1400" dirty="0">
                <a:solidFill>
                  <a:srgbClr val="444444"/>
                </a:solidFill>
                <a:latin typeface="Menlo"/>
              </a:rPr>
              <a:t>继续迭代开发，使项目更加符合实际场景中的外卖柜样式及取货区场景。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622431" y="-511446"/>
            <a:ext cx="2637494" cy="150591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4759" y="1595330"/>
            <a:ext cx="577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/>
          <p:nvPr/>
        </p:nvSpPr>
        <p:spPr bwMode="gray">
          <a:xfrm>
            <a:off x="2700020" y="1918335"/>
            <a:ext cx="4159885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Comic Sans MS" panose="030F0702030302020204" pitchFamily="2" charset="0"/>
                <a:ea typeface="微软雅黑" panose="020B0503020204020204" pitchFamily="34" charset="-122"/>
              </a:rPr>
              <a:t>      开发及模拟环境搭建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483678" y="179346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467360" y="-20320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开发及模拟环境搭建</a:t>
            </a:r>
          </a:p>
        </p:txBody>
      </p:sp>
      <p:sp>
        <p:nvSpPr>
          <p:cNvPr id="52" name="矩形 51"/>
          <p:cNvSpPr/>
          <p:nvPr/>
        </p:nvSpPr>
        <p:spPr>
          <a:xfrm>
            <a:off x="893231" y="971161"/>
            <a:ext cx="7357601" cy="96806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Windows10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27875" y="601559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开发环境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730083" y="1419906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开发语言</a:t>
            </a:r>
          </a:p>
        </p:txBody>
      </p:sp>
      <p:sp>
        <p:nvSpPr>
          <p:cNvPr id="8" name="矩形 7"/>
          <p:cNvSpPr/>
          <p:nvPr/>
        </p:nvSpPr>
        <p:spPr>
          <a:xfrm>
            <a:off x="883920" y="1715770"/>
            <a:ext cx="1951355" cy="4940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730083" y="2208576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开发平台</a:t>
            </a:r>
          </a:p>
        </p:txBody>
      </p:sp>
      <p:sp>
        <p:nvSpPr>
          <p:cNvPr id="4" name="矩形 3"/>
          <p:cNvSpPr/>
          <p:nvPr/>
        </p:nvSpPr>
        <p:spPr>
          <a:xfrm>
            <a:off x="883920" y="2644140"/>
            <a:ext cx="4406900" cy="18903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Webots 2020a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>
            <p:custDataLst>
              <p:tags r:id="rId1"/>
            </p:custDataLst>
          </p:nvPr>
        </p:nvSpPr>
        <p:spPr>
          <a:xfrm>
            <a:off x="755483" y="3145836"/>
            <a:ext cx="30988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目前进展</a:t>
            </a: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827405" y="3577590"/>
            <a:ext cx="6909435" cy="18903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基本掌握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Webots平台多种工具的使用，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在相关协调沟通后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重新明确项目需求，并完成了预期中重点功能的开发，基本完成了硬件的选型与设计。</a:t>
            </a:r>
          </a:p>
          <a:p>
            <a:pPr>
              <a:lnSpc>
                <a:spcPct val="150000"/>
              </a:lnSpc>
            </a:pP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47720" y="843280"/>
            <a:ext cx="4803775" cy="254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" grpId="0"/>
      <p:bldP spid="5" grpId="0"/>
      <p:bldP spid="8" grpId="0"/>
      <p:bldP spid="3" grpId="0"/>
      <p:bldP spid="4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275965" y="1918335"/>
            <a:ext cx="3515995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应用场景及需求分析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484313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71550" y="699770"/>
            <a:ext cx="6600190" cy="1358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本系统主要应用于同济大学嘉定校区递易快递站，原本应用思路为使用快递小车帮助快递站分发部分快递给教学楼，经实地考察以及与快递站工作人员交流之后，重新明确需求与开发迭代思路。</a:t>
            </a: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基于嘉定路况的不确定性，机器人的应用较为困难，且快递站不便分配人手管理机器人（如挑选适合派发的快递，以及机器人突发状况的回收问题等），因此对功能开发的重点做部分调整：着重开发快递站区域的功能。</a:t>
            </a:r>
          </a:p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考虑快递站区域，如果能有机器人协助工作人员进行快递装柜的工作，机器人会更加实用，且该功能的开放仍可以应用于后续迭代开发，如对嘉定路况有进一步的分析研究之后得出成熟的运营策略之后，可以在宿舍楼附近区域增设快递柜，将该功能应用于这些柜子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7995" y="51435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应用场景及需求分析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43305" y="3364230"/>
            <a:ext cx="6600190" cy="1358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>
              <a:lnSpc>
                <a:spcPct val="150000"/>
              </a:lnSpc>
              <a:buClrTx/>
              <a:buSzTx/>
              <a:buFontTx/>
            </a:pP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综上所述，我们认为一个更加实用的校园快递小车需要实现的功能应该是：从快递站取出对应规格及相应数量的快递包裹之后，前往宿舍楼附近的快递柜，将包裹平稳置于快递柜中，随后再次扫描识别空柜，重新回到快递站取对应包裹，以此循环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7995" y="51435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应用场景及需求分析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059582"/>
            <a:ext cx="5066263" cy="2175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995" y="51435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场景搭建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9582"/>
            <a:ext cx="4320480" cy="366088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076056" y="1419622"/>
            <a:ext cx="324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enlo"/>
              </a:rPr>
              <a:t>  创建仿真测试场景如左图，其中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enlo"/>
              </a:rPr>
              <a:t>0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enlo"/>
              </a:rPr>
              <a:t>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enlo"/>
              </a:rPr>
              <a:t>1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enlo"/>
              </a:rPr>
              <a:t>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enlo"/>
              </a:rPr>
              <a:t>2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enlo"/>
              </a:rPr>
              <a:t>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enlo"/>
              </a:rPr>
              <a:t>3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enlo"/>
              </a:rPr>
              <a:t>分别代表四个货架的标号，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enlo"/>
              </a:rPr>
              <a:t>4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enlo"/>
              </a:rPr>
              <a:t>个红色点为巡逻定点。</a:t>
            </a:r>
            <a:endParaRPr lang="en-US" altLang="zh-CN" b="0" i="0" dirty="0">
              <a:solidFill>
                <a:srgbClr val="444444"/>
              </a:solidFill>
              <a:effectLst/>
              <a:latin typeface="Menlo"/>
            </a:endParaRPr>
          </a:p>
          <a:p>
            <a:r>
              <a:rPr lang="zh-CN" altLang="en-US" dirty="0"/>
              <a:t>   中间部分为待恢复原位的杂乱货物。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1978187"/>
            <a:ext cx="2423096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机器人建模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1789656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文本框 137"/>
          <p:cNvSpPr txBox="1"/>
          <p:nvPr/>
        </p:nvSpPr>
        <p:spPr>
          <a:xfrm>
            <a:off x="3574008" y="2606661"/>
            <a:ext cx="2870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443390" y="2563478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123478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机器人建模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75606"/>
            <a:ext cx="2855843" cy="2136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568" y="3723878"/>
            <a:ext cx="32165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官方文档自带的</a:t>
            </a:r>
            <a:r>
              <a:rPr lang="en-US" altLang="zh-CN" sz="1600" dirty="0"/>
              <a:t>KUKA's </a:t>
            </a:r>
            <a:r>
              <a:rPr lang="en-US" altLang="zh-CN" sz="1600" dirty="0" err="1"/>
              <a:t>youBot</a:t>
            </a:r>
            <a:endParaRPr lang="en-US" altLang="zh-CN" sz="1600" dirty="0"/>
          </a:p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94" y="8379143"/>
            <a:ext cx="442773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4427984" y="1862137"/>
            <a:ext cx="5903640" cy="24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64546"/>
            <a:ext cx="2592288" cy="204221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72286" y="3579862"/>
            <a:ext cx="3384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effectLst/>
              </a:rPr>
              <a:t>遵循软件工程复用的思想，我们将“</a:t>
            </a:r>
            <a:r>
              <a:rPr lang="en-US" altLang="zh-CN" sz="1200" dirty="0">
                <a:effectLst/>
              </a:rPr>
              <a:t>KUKA </a:t>
            </a:r>
            <a:r>
              <a:rPr lang="en-US" altLang="zh-CN" sz="1200" dirty="0" err="1">
                <a:effectLst/>
              </a:rPr>
              <a:t>youBot</a:t>
            </a:r>
            <a:r>
              <a:rPr lang="en-US" altLang="zh-CN" sz="1200" dirty="0">
                <a:effectLst/>
              </a:rPr>
              <a:t>”</a:t>
            </a:r>
            <a:r>
              <a:rPr lang="zh-CN" altLang="en-US" sz="1200" dirty="0">
                <a:effectLst/>
              </a:rPr>
              <a:t>的麦克纳姆轮打包成</a:t>
            </a:r>
            <a:r>
              <a:rPr lang="en-US" altLang="zh-CN" sz="1200" dirty="0">
                <a:effectLst/>
              </a:rPr>
              <a:t>PROTO</a:t>
            </a:r>
            <a:r>
              <a:rPr lang="zh-CN" altLang="en-US" sz="1200" dirty="0">
                <a:effectLst/>
              </a:rPr>
              <a:t>，从而实现麦轮节点的复用。四个麦轮直径</a:t>
            </a:r>
            <a:r>
              <a:rPr lang="en-US" altLang="zh-CN" sz="1200" dirty="0">
                <a:effectLst/>
              </a:rPr>
              <a:t>0.10m</a:t>
            </a:r>
            <a:r>
              <a:rPr lang="zh-CN" altLang="en-US" sz="1200" dirty="0">
                <a:effectLst/>
              </a:rPr>
              <a:t>，通过</a:t>
            </a:r>
            <a:r>
              <a:rPr lang="en-US" altLang="zh-CN" sz="1200" dirty="0" err="1">
                <a:effectLst/>
              </a:rPr>
              <a:t>HingeJoint</a:t>
            </a:r>
            <a:r>
              <a:rPr lang="zh-CN" altLang="en-US" sz="1200" dirty="0">
                <a:effectLst/>
              </a:rPr>
              <a:t>安装在车身主体结构上；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绿格子风"/>
  <p:tag name="KSO_WPP_MARK_KEY" val="db451e04-1737-487c-bc64-60911e5a0688"/>
  <p:tag name="COMMONDATA" val="eyJoZGlkIjoiYjA1ZTQzZjljNTYwYmRiNjIyMThlMTBjNGMyNDhhNm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7D98"/>
      </a:accent1>
      <a:accent2>
        <a:srgbClr val="C4CFD9"/>
      </a:accent2>
      <a:accent3>
        <a:srgbClr val="5ABE9E"/>
      </a:accent3>
      <a:accent4>
        <a:srgbClr val="ED6568"/>
      </a:accent4>
      <a:accent5>
        <a:srgbClr val="F9B46A"/>
      </a:accent5>
      <a:accent6>
        <a:srgbClr val="C5E7EB"/>
      </a:accent6>
      <a:hlink>
        <a:srgbClr val="867D98"/>
      </a:hlink>
      <a:folHlink>
        <a:srgbClr val="BFBFBF"/>
      </a:folHlink>
    </a:clrScheme>
    <a:fontScheme name="自定义 6">
      <a:majorFont>
        <a:latin typeface="Arial"/>
        <a:ea typeface="微软雅黑"/>
        <a:cs typeface=""/>
      </a:majorFont>
      <a:minorFont>
        <a:latin typeface="Arial Unicode M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1041</Words>
  <Application>Microsoft Office PowerPoint</Application>
  <PresentationFormat>全屏显示(16:9)</PresentationFormat>
  <Paragraphs>84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 Unicode MS</vt:lpstr>
      <vt:lpstr>Menlo</vt:lpstr>
      <vt:lpstr>微软雅黑</vt:lpstr>
      <vt:lpstr>Arial</vt:lpstr>
      <vt:lpstr>Calibri</vt:lpstr>
      <vt:lpstr>Comic Sans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曹 晓慈</cp:lastModifiedBy>
  <cp:revision>23</cp:revision>
  <dcterms:created xsi:type="dcterms:W3CDTF">2023-03-28T16:02:00Z</dcterms:created>
  <dcterms:modified xsi:type="dcterms:W3CDTF">2023-06-17T16:32:32Z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2052-11.1.0.14309</vt:lpwstr>
  </property>
</Properties>
</file>